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78" r:id="rId8"/>
    <p:sldId id="264" r:id="rId9"/>
    <p:sldId id="265" r:id="rId10"/>
    <p:sldId id="266" r:id="rId11"/>
    <p:sldId id="267" r:id="rId12"/>
    <p:sldId id="268" r:id="rId13"/>
    <p:sldId id="275" r:id="rId14"/>
    <p:sldId id="277" r:id="rId15"/>
  </p:sldIdLst>
  <p:sldSz cx="9144000" cy="6858000" type="screen4x3"/>
  <p:notesSz cx="6858000" cy="9144000"/>
  <p:embeddedFontLst>
    <p:embeddedFont>
      <p:font typeface="Roboto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 snapToGrid="0">
      <p:cViewPr>
        <p:scale>
          <a:sx n="118" d="100"/>
          <a:sy n="118" d="100"/>
        </p:scale>
        <p:origin x="-14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7949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bb472f73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bb472f73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bb472f734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bb472f734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bb472f73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bb472f73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f15926d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f15926de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bb472f73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bb472f73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381ea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d381ea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afe359825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afe359825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afe359825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afe359825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afe3c90a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afe3c90a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bb472f73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bb472f73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bb472f73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bb472f734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bb472f73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bb472f73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afe359825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afe359825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85C8369-B62B-49EF-936A-E167C8B18D5E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36500" y="495505"/>
            <a:ext cx="86805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40" b="1" dirty="0">
                <a:latin typeface="Roboto"/>
                <a:ea typeface="Roboto"/>
                <a:cs typeface="Roboto"/>
                <a:sym typeface="Roboto"/>
              </a:rPr>
              <a:t>ДИПЛОМНАЯ </a:t>
            </a:r>
            <a:r>
              <a:rPr lang="ru" sz="3640" b="1" dirty="0" smtClean="0">
                <a:latin typeface="Roboto"/>
                <a:ea typeface="Roboto"/>
                <a:cs typeface="Roboto"/>
                <a:sym typeface="Roboto"/>
              </a:rPr>
              <a:t>РАБОТА</a:t>
            </a:r>
            <a:r>
              <a:rPr lang="en-US" sz="3640" b="1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3640" b="1" dirty="0" smtClean="0">
                <a:latin typeface="Roboto"/>
                <a:ea typeface="Roboto"/>
                <a:cs typeface="Roboto"/>
                <a:sym typeface="Roboto"/>
              </a:rPr>
            </a:br>
            <a:endParaRPr sz="364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740" b="1" dirty="0" smtClean="0">
                <a:latin typeface="Roboto"/>
                <a:ea typeface="Roboto"/>
                <a:cs typeface="Roboto"/>
                <a:sym typeface="Roboto"/>
              </a:rPr>
              <a:t>Web-</a:t>
            </a:r>
            <a:r>
              <a:rPr lang="ru-RU" sz="3740" b="1" dirty="0" smtClean="0">
                <a:latin typeface="Roboto"/>
                <a:ea typeface="Roboto"/>
                <a:cs typeface="Roboto"/>
                <a:sym typeface="Roboto"/>
              </a:rPr>
              <a:t>сайт</a:t>
            </a:r>
            <a:r>
              <a:rPr lang="en-US" sz="3740" b="1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740" b="1" dirty="0" smtClean="0">
                <a:latin typeface="Roboto"/>
                <a:ea typeface="Roboto"/>
                <a:cs typeface="Roboto"/>
                <a:sym typeface="Roboto"/>
              </a:rPr>
              <a:t>пиццерия «</a:t>
            </a:r>
            <a:r>
              <a:rPr lang="en-US" sz="3740" b="1" dirty="0" smtClean="0">
                <a:latin typeface="Roboto"/>
                <a:ea typeface="Roboto"/>
                <a:cs typeface="Roboto"/>
                <a:sym typeface="Roboto"/>
              </a:rPr>
              <a:t>Crazy Pizza</a:t>
            </a:r>
            <a:r>
              <a:rPr lang="ru-RU" sz="3740" b="1" dirty="0" smtClean="0">
                <a:latin typeface="Roboto"/>
                <a:ea typeface="Roboto"/>
                <a:cs typeface="Roboto"/>
                <a:sym typeface="Roboto"/>
              </a:rPr>
              <a:t>»</a:t>
            </a:r>
            <a:endParaRPr sz="504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187500" y="4021975"/>
            <a:ext cx="2619600" cy="1744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Работу выполнил:</a:t>
            </a:r>
            <a:endParaRPr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Болотов</a:t>
            </a:r>
            <a:r>
              <a:rPr lang="ru-RU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Е.С.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Преподаватель:</a:t>
            </a:r>
            <a:endParaRPr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Петров М.С</a:t>
            </a:r>
            <a:r>
              <a:rPr lang="ru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Группа: </a:t>
            </a:r>
            <a:r>
              <a:rPr lang="ru" sz="1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Python23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385050" y="6052667"/>
            <a:ext cx="2183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Пермь, </a:t>
            </a:r>
            <a:r>
              <a:rPr lang="ru" sz="19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16" y="2439575"/>
            <a:ext cx="2797096" cy="2797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1455849" y="116936"/>
            <a:ext cx="5767408" cy="89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Оформление доставки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2" y="2010028"/>
            <a:ext cx="3160709" cy="36301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70" y="2010028"/>
            <a:ext cx="5454703" cy="2967510"/>
          </a:xfrm>
          <a:prstGeom prst="rect">
            <a:avLst/>
          </a:prstGeom>
        </p:spPr>
      </p:pic>
      <p:sp>
        <p:nvSpPr>
          <p:cNvPr id="5" name="Стрелка углом вверх 4"/>
          <p:cNvSpPr/>
          <p:nvPr/>
        </p:nvSpPr>
        <p:spPr>
          <a:xfrm>
            <a:off x="3426018" y="5097983"/>
            <a:ext cx="3293459" cy="550258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897" y="1408015"/>
            <a:ext cx="656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После оформления доставки, заказ отображается в личном кабинете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1185455" y="364030"/>
            <a:ext cx="6537750" cy="760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Административная панель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32" y="3952889"/>
            <a:ext cx="5809268" cy="278455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08"/>
            <a:ext cx="5215019" cy="2490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5940" y="1400034"/>
            <a:ext cx="27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Для пользователей существует 2 роли: </a:t>
            </a:r>
            <a:r>
              <a:rPr lang="en-US" b="1" u="sng" dirty="0" smtClean="0">
                <a:solidFill>
                  <a:schemeClr val="tx1"/>
                </a:solidFill>
              </a:rPr>
              <a:t>user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b="1" u="sng" dirty="0" smtClean="0">
                <a:solidFill>
                  <a:schemeClr val="tx1"/>
                </a:solidFill>
              </a:rPr>
              <a:t>admin</a:t>
            </a:r>
            <a:r>
              <a:rPr lang="ru-RU" dirty="0" smtClean="0">
                <a:solidFill>
                  <a:schemeClr val="tx1"/>
                </a:solidFill>
              </a:rPr>
              <a:t>. При авторизации, как </a:t>
            </a:r>
            <a:r>
              <a:rPr lang="en-US" dirty="0" smtClean="0">
                <a:solidFill>
                  <a:schemeClr val="tx1"/>
                </a:solidFill>
              </a:rPr>
              <a:t>admin</a:t>
            </a:r>
            <a:r>
              <a:rPr lang="ru-RU" dirty="0" smtClean="0">
                <a:solidFill>
                  <a:schemeClr val="tx1"/>
                </a:solidFill>
              </a:rPr>
              <a:t>, открывается доступ к админ-панели по адресу </a:t>
            </a:r>
            <a:r>
              <a:rPr lang="en-US" dirty="0" smtClean="0">
                <a:solidFill>
                  <a:schemeClr val="tx1"/>
                </a:solidFill>
              </a:rPr>
              <a:t>/admin/dashboard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32" y="4149977"/>
            <a:ext cx="3100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На этой странице можно посмотреть данные по текущему каталогу пицц, зарегистрированным пользователям.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Данные можно добавлять, редактировать, удалять.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999337" y="265892"/>
            <a:ext cx="6421059" cy="7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ru-RU" dirty="0"/>
              <a:t>Административная панель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2604999"/>
            <a:ext cx="8625876" cy="41194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459" y="1667843"/>
            <a:ext cx="856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Так выглядит форма редактирования данных для пиццы. Изображение пицц </a:t>
            </a:r>
            <a:r>
              <a:rPr lang="ru-RU" dirty="0" smtClean="0">
                <a:solidFill>
                  <a:schemeClr val="tx1"/>
                </a:solidFill>
              </a:rPr>
              <a:t>хранится в </a:t>
            </a:r>
            <a:r>
              <a:rPr lang="ru-RU" dirty="0" smtClean="0">
                <a:solidFill>
                  <a:schemeClr val="tx1"/>
                </a:solidFill>
              </a:rPr>
              <a:t>облачном </a:t>
            </a:r>
            <a:r>
              <a:rPr lang="en-US" dirty="0" smtClean="0">
                <a:solidFill>
                  <a:schemeClr val="tx1"/>
                </a:solidFill>
              </a:rPr>
              <a:t>s3</a:t>
            </a:r>
            <a:r>
              <a:rPr lang="ru-RU" dirty="0" smtClean="0">
                <a:solidFill>
                  <a:schemeClr val="tx1"/>
                </a:solidFill>
              </a:rPr>
              <a:t> хранилище (</a:t>
            </a:r>
            <a:r>
              <a:rPr lang="en-US" dirty="0" err="1" smtClean="0">
                <a:solidFill>
                  <a:schemeClr val="tx1"/>
                </a:solidFill>
              </a:rPr>
              <a:t>Selectel</a:t>
            </a:r>
            <a:r>
              <a:rPr lang="ru-RU" dirty="0" smtClean="0">
                <a:solidFill>
                  <a:schemeClr val="tx1"/>
                </a:solidFill>
              </a:rPr>
              <a:t>), в поле «изображение» подставляется ссылка на фото.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586829" y="417510"/>
            <a:ext cx="7642771" cy="78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tx2"/>
                </a:solidFill>
              </a:rPr>
              <a:t>Публикация </a:t>
            </a:r>
            <a:r>
              <a:rPr lang="en-US" dirty="0" smtClean="0">
                <a:solidFill>
                  <a:schemeClr val="tx2"/>
                </a:solidFill>
              </a:rPr>
              <a:t>WEB-</a:t>
            </a:r>
            <a:r>
              <a:rPr lang="ru-RU" dirty="0" smtClean="0">
                <a:solidFill>
                  <a:schemeClr val="tx2"/>
                </a:solidFill>
              </a:rPr>
              <a:t>приложения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87" y="3830102"/>
            <a:ext cx="5072513" cy="2910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314" y="1652541"/>
            <a:ext cx="8561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Приложение развернуто на личном компьютере, на нем подключен статический белый </a:t>
            </a:r>
            <a:r>
              <a:rPr lang="en-US" dirty="0" smtClean="0">
                <a:solidFill>
                  <a:schemeClr val="tx1"/>
                </a:solidFill>
              </a:rPr>
              <a:t>IP</a:t>
            </a:r>
            <a:r>
              <a:rPr lang="ru-RU" dirty="0" smtClean="0">
                <a:solidFill>
                  <a:schemeClr val="tx1"/>
                </a:solidFill>
              </a:rPr>
              <a:t>-адрес. На ПК запущено 3 докер-контейнера. Основной контейнер с веб сервером 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r>
              <a:rPr lang="ru-RU" dirty="0" smtClean="0">
                <a:solidFill>
                  <a:schemeClr val="tx1"/>
                </a:solidFill>
              </a:rPr>
              <a:t>, для которого проброшен 80 порт. 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проксирует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запросы на остальные контейнеры с </a:t>
            </a:r>
            <a:r>
              <a:rPr lang="ru-RU" dirty="0" err="1" smtClean="0">
                <a:solidFill>
                  <a:schemeClr val="tx1"/>
                </a:solidFill>
              </a:rPr>
              <a:t>фронтендом</a:t>
            </a:r>
            <a:r>
              <a:rPr lang="ru-RU" dirty="0" smtClean="0">
                <a:solidFill>
                  <a:schemeClr val="tx1"/>
                </a:solidFill>
              </a:rPr>
              <a:t> и </a:t>
            </a:r>
            <a:r>
              <a:rPr lang="ru-RU" dirty="0" err="1" smtClean="0">
                <a:solidFill>
                  <a:schemeClr val="tx1"/>
                </a:solidFill>
              </a:rPr>
              <a:t>бэкендом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" y="2737676"/>
            <a:ext cx="3932728" cy="2651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222776" y="802520"/>
            <a:ext cx="8034900" cy="105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" sz="46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sz="67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895682" y="5035175"/>
            <a:ext cx="4032768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Болотов</a:t>
            </a:r>
            <a:r>
              <a:rPr lang="ru-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Евгений Сергеевич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zverwf@gmail.com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89194611676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" y="2331447"/>
            <a:ext cx="5676900" cy="442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246199" y="508934"/>
            <a:ext cx="7315200" cy="1154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ПОСТАНОВКА ЗАДАЧИ</a:t>
            </a:r>
            <a:endParaRPr dirty="0"/>
          </a:p>
        </p:txBody>
      </p:sp>
      <p:sp>
        <p:nvSpPr>
          <p:cNvPr id="74" name="Google Shape;74;p14"/>
          <p:cNvSpPr txBox="1"/>
          <p:nvPr/>
        </p:nvSpPr>
        <p:spPr>
          <a:xfrm>
            <a:off x="1790550" y="3331343"/>
            <a:ext cx="5562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Основные требования к приложению</a:t>
            </a:r>
            <a:endParaRPr sz="22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11725" y="4006746"/>
            <a:ext cx="3972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Функционал </a:t>
            </a:r>
            <a:r>
              <a:rPr lang="ru-RU" sz="2100" dirty="0" err="1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фронтенда</a:t>
            </a:r>
            <a:r>
              <a:rPr lang="ru" sz="21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21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Главная страница;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Поиск по сайту;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Страница оформления заказа;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Регистрация, авторизация;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Личный кабинет пользователя</a:t>
            </a:r>
            <a:r>
              <a:rPr lang="en-US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lang="ru" sz="1800" dirty="0" smtClean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Дашборд для администратора сайта</a:t>
            </a:r>
            <a:r>
              <a:rPr lang="en-US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572000" y="4005439"/>
            <a:ext cx="4187400" cy="28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Функционал </a:t>
            </a:r>
            <a:r>
              <a:rPr lang="ru" sz="21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бэкенда:</a:t>
            </a:r>
            <a:endParaRPr sz="21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Операции CRUD для данных сайта;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Проверка утентификации пользователя;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ru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Обработка заявок на </a:t>
            </a: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заказы.</a:t>
            </a:r>
            <a:endParaRPr sz="18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54800" y="1826312"/>
            <a:ext cx="88344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Цель </a:t>
            </a:r>
            <a:r>
              <a:rPr lang="ru" sz="1800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- разработать и опубликовать web-приложение</a:t>
            </a:r>
            <a:r>
              <a:rPr lang="ru" sz="1800" dirty="0" smtClean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 Демонстрация работы микросервисной архитектуры приложения.</a:t>
            </a:r>
            <a:endParaRPr sz="18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833926" y="417356"/>
            <a:ext cx="87456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solidFill>
                  <a:schemeClr val="tx2"/>
                </a:solidFill>
              </a:rPr>
              <a:t>Используемые технологии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" name="Google Shape;75;p14"/>
          <p:cNvSpPr txBox="1"/>
          <p:nvPr/>
        </p:nvSpPr>
        <p:spPr>
          <a:xfrm>
            <a:off x="121107" y="2133057"/>
            <a:ext cx="3972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en-US"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HTML/JS/CSS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75;p14"/>
          <p:cNvSpPr txBox="1"/>
          <p:nvPr/>
        </p:nvSpPr>
        <p:spPr>
          <a:xfrm>
            <a:off x="4402957" y="2133057"/>
            <a:ext cx="39723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Бэкенд</a:t>
            </a:r>
            <a:r>
              <a:rPr lang="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en-US"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FastApi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lang="en-US"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75;p14"/>
          <p:cNvSpPr txBox="1"/>
          <p:nvPr/>
        </p:nvSpPr>
        <p:spPr>
          <a:xfrm>
            <a:off x="89628" y="4840811"/>
            <a:ext cx="3972300" cy="13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База данных</a:t>
            </a:r>
            <a:r>
              <a:rPr lang="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en-US"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75;p14"/>
          <p:cNvSpPr txBox="1"/>
          <p:nvPr/>
        </p:nvSpPr>
        <p:spPr>
          <a:xfrm>
            <a:off x="4402957" y="4841236"/>
            <a:ext cx="3972300" cy="131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Развертывание приложения</a:t>
            </a:r>
            <a:r>
              <a:rPr lang="ru" sz="21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lang="en-US"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en-US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endParaRPr lang="ru-RU" sz="18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r>
              <a:rPr lang="en-US" sz="18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Nginx</a:t>
            </a:r>
            <a:r>
              <a:rPr lang="en-US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-"/>
            </a:pP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04" y="5394931"/>
            <a:ext cx="798107" cy="6723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65" y="3590558"/>
            <a:ext cx="1942434" cy="41168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52" y="2529223"/>
            <a:ext cx="1278733" cy="8380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85" y="5424843"/>
            <a:ext cx="1599628" cy="57217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50" y="2745531"/>
            <a:ext cx="1958349" cy="52189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57" y="3593019"/>
            <a:ext cx="1685188" cy="54360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337" y="6320140"/>
            <a:ext cx="1399540" cy="363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309598" y="380326"/>
            <a:ext cx="8524803" cy="1299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Визуализация моделей таблиц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" y="1869261"/>
            <a:ext cx="9144000" cy="4988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509673" y="0"/>
            <a:ext cx="4213846" cy="3479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Главная страница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" y="825387"/>
            <a:ext cx="4616597" cy="60326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7321" y="833209"/>
            <a:ext cx="2670371" cy="707886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</a:rPr>
              <a:t>Header:</a:t>
            </a:r>
          </a:p>
          <a:p>
            <a:pPr marL="285750" indent="-285750">
              <a:buFontTx/>
              <a:buChar char="-"/>
            </a:pPr>
            <a:r>
              <a:rPr lang="ru-RU" sz="1000" dirty="0" smtClean="0">
                <a:solidFill>
                  <a:schemeClr val="tx1"/>
                </a:solidFill>
              </a:rPr>
              <a:t>Поиск пиццы</a:t>
            </a:r>
          </a:p>
          <a:p>
            <a:pPr marL="285750" indent="-285750">
              <a:buFontTx/>
              <a:buChar char="-"/>
            </a:pPr>
            <a:r>
              <a:rPr lang="ru-RU" sz="1000" dirty="0" smtClean="0">
                <a:solidFill>
                  <a:schemeClr val="tx1"/>
                </a:solidFill>
              </a:rPr>
              <a:t>Вход в ЛК</a:t>
            </a:r>
          </a:p>
          <a:p>
            <a:pPr marL="285750" indent="-285750">
              <a:buFontTx/>
              <a:buChar char="-"/>
            </a:pPr>
            <a:r>
              <a:rPr lang="ru-RU" sz="1000" dirty="0" smtClean="0">
                <a:solidFill>
                  <a:schemeClr val="tx1"/>
                </a:solidFill>
              </a:rPr>
              <a:t>Корзина товаров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4741932" y="930314"/>
            <a:ext cx="752559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5591597" y="1662857"/>
            <a:ext cx="2670371" cy="40011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tx1"/>
                </a:solidFill>
              </a:rPr>
              <a:t>Карусель, с отображением различной информации, рекламы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 rot="10800000">
            <a:off x="4741932" y="1750013"/>
            <a:ext cx="752559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591596" y="2727030"/>
            <a:ext cx="2670371" cy="246221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tx1"/>
                </a:solidFill>
              </a:rPr>
              <a:t>Блок с установкой фильтров, сортировки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2" name="Стрелка вправо 11"/>
          <p:cNvSpPr/>
          <p:nvPr/>
        </p:nvSpPr>
        <p:spPr>
          <a:xfrm rot="10800000">
            <a:off x="4741932" y="2737242"/>
            <a:ext cx="752559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5591597" y="3718582"/>
            <a:ext cx="2670371" cy="246221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</a:rPr>
              <a:t>Main</a:t>
            </a:r>
            <a:r>
              <a:rPr lang="ru-RU" sz="1000" dirty="0" smtClean="0">
                <a:solidFill>
                  <a:schemeClr val="tx1"/>
                </a:solidFill>
              </a:rPr>
              <a:t>: основное содержимое страницы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4741932" y="3712235"/>
            <a:ext cx="752559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0800000">
            <a:off x="1181435" y="5508666"/>
            <a:ext cx="4313053" cy="2257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591597" y="5486236"/>
            <a:ext cx="2670371" cy="246221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ru-RU" sz="1000" dirty="0" smtClean="0">
                <a:solidFill>
                  <a:schemeClr val="tx1"/>
                </a:solidFill>
              </a:rPr>
              <a:t>Блок с пагинацией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1597" y="5955574"/>
            <a:ext cx="2670371" cy="553998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</a:rPr>
              <a:t>Footer</a:t>
            </a:r>
            <a:r>
              <a:rPr lang="ru-RU" sz="1000" dirty="0" smtClean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ru-RU" sz="1000" dirty="0" smtClean="0">
                <a:solidFill>
                  <a:schemeClr val="tx1"/>
                </a:solidFill>
              </a:rPr>
              <a:t>Контакты</a:t>
            </a:r>
          </a:p>
          <a:p>
            <a:pPr marL="171450" indent="-171450">
              <a:buFontTx/>
              <a:buChar char="-"/>
            </a:pPr>
            <a:r>
              <a:rPr lang="ru-RU" sz="1000" dirty="0" smtClean="0">
                <a:solidFill>
                  <a:schemeClr val="tx1"/>
                </a:solidFill>
              </a:rPr>
              <a:t>Статьи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18" name="Стрелка вправо 17"/>
          <p:cNvSpPr/>
          <p:nvPr/>
        </p:nvSpPr>
        <p:spPr>
          <a:xfrm rot="10800000">
            <a:off x="4741932" y="5981690"/>
            <a:ext cx="752559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72946" y="66366"/>
            <a:ext cx="6594696" cy="96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Регистрация, авторизация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51" y="1087600"/>
            <a:ext cx="3199253" cy="28742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4" y="1087600"/>
            <a:ext cx="2450482" cy="2930874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2801056" y="2524715"/>
            <a:ext cx="1716896" cy="225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4" y="4382913"/>
            <a:ext cx="4481622" cy="2179137"/>
          </a:xfrm>
          <a:prstGeom prst="rect">
            <a:avLst/>
          </a:prstGeom>
        </p:spPr>
      </p:pic>
      <p:sp>
        <p:nvSpPr>
          <p:cNvPr id="13" name="Стрелка углом вверх 12"/>
          <p:cNvSpPr/>
          <p:nvPr/>
        </p:nvSpPr>
        <p:spPr>
          <a:xfrm rot="5400000" flipV="1">
            <a:off x="4397130" y="4421406"/>
            <a:ext cx="1637858" cy="718706"/>
          </a:xfrm>
          <a:prstGeom prst="bentUpArrow">
            <a:avLst>
              <a:gd name="adj1" fmla="val 25000"/>
              <a:gd name="adj2" fmla="val 2565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5801989" y="4411427"/>
            <a:ext cx="30830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После авторизации пользователю выдается </a:t>
            </a:r>
            <a:r>
              <a:rPr lang="en-US" dirty="0" smtClean="0">
                <a:solidFill>
                  <a:schemeClr val="tx1"/>
                </a:solidFill>
              </a:rPr>
              <a:t>JWT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 err="1" smtClean="0">
                <a:solidFill>
                  <a:schemeClr val="tx1"/>
                </a:solidFill>
              </a:rPr>
              <a:t>токен</a:t>
            </a:r>
            <a:r>
              <a:rPr lang="ru-RU" dirty="0" smtClean="0">
                <a:solidFill>
                  <a:schemeClr val="tx1"/>
                </a:solidFill>
              </a:rPr>
              <a:t>. В нем содержится информация по имени пользователя, его </a:t>
            </a:r>
            <a:r>
              <a:rPr lang="en-US" dirty="0" smtClean="0">
                <a:solidFill>
                  <a:schemeClr val="tx1"/>
                </a:solidFill>
              </a:rPr>
              <a:t>ID, </a:t>
            </a:r>
            <a:r>
              <a:rPr lang="ru-RU" dirty="0" smtClean="0">
                <a:solidFill>
                  <a:schemeClr val="tx1"/>
                </a:solidFill>
              </a:rPr>
              <a:t>времени экспирации </a:t>
            </a:r>
            <a:r>
              <a:rPr lang="ru-RU" dirty="0" err="1" smtClean="0">
                <a:solidFill>
                  <a:schemeClr val="tx1"/>
                </a:solidFill>
              </a:rPr>
              <a:t>токена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2363188" y="80920"/>
            <a:ext cx="4215637" cy="631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Личный кабинет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717698" y="1263626"/>
            <a:ext cx="23534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В личном кабинете реализован функционал:</a:t>
            </a:r>
          </a:p>
          <a:p>
            <a:pPr marL="171450" indent="-171450">
              <a:buFontTx/>
              <a:buChar char="-"/>
            </a:pPr>
            <a:r>
              <a:rPr lang="ru-RU" sz="1200" dirty="0" smtClean="0">
                <a:solidFill>
                  <a:schemeClr val="tx1"/>
                </a:solidFill>
              </a:rPr>
              <a:t>Смены </a:t>
            </a:r>
            <a:r>
              <a:rPr lang="ru-RU" sz="1200" dirty="0" err="1" smtClean="0">
                <a:solidFill>
                  <a:schemeClr val="tx1"/>
                </a:solidFill>
              </a:rPr>
              <a:t>аватара</a:t>
            </a:r>
            <a:r>
              <a:rPr lang="ru-RU" sz="1200" dirty="0" smtClean="0">
                <a:solidFill>
                  <a:schemeClr val="tx1"/>
                </a:solidFill>
              </a:rPr>
              <a:t> пользователя</a:t>
            </a:r>
          </a:p>
          <a:p>
            <a:pPr marL="171450" indent="-171450">
              <a:buFontTx/>
              <a:buChar char="-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ru-RU" sz="1200" dirty="0" smtClean="0">
                <a:solidFill>
                  <a:schemeClr val="tx1"/>
                </a:solidFill>
              </a:rPr>
              <a:t>Редактирование данных пользователя</a:t>
            </a:r>
          </a:p>
          <a:p>
            <a:pPr marL="171450" indent="-171450">
              <a:buFontTx/>
              <a:buChar char="-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ru-RU" sz="1200" dirty="0" smtClean="0">
                <a:solidFill>
                  <a:schemeClr val="tx1"/>
                </a:solidFill>
              </a:rPr>
              <a:t>Подписка</a:t>
            </a:r>
            <a:r>
              <a:rPr lang="en-US" sz="1200" dirty="0" smtClean="0">
                <a:solidFill>
                  <a:schemeClr val="tx1"/>
                </a:solidFill>
              </a:rPr>
              <a:t>/</a:t>
            </a:r>
            <a:r>
              <a:rPr lang="ru-RU" sz="1200" dirty="0" smtClean="0">
                <a:solidFill>
                  <a:schemeClr val="tx1"/>
                </a:solidFill>
              </a:rPr>
              <a:t>отписка на рекламные рассылки, акции компании</a:t>
            </a:r>
          </a:p>
          <a:p>
            <a:pPr marL="171450" indent="-171450">
              <a:buFontTx/>
              <a:buChar char="-"/>
            </a:pPr>
            <a:endParaRPr lang="ru-RU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ru-RU" sz="1200" dirty="0" smtClean="0">
                <a:solidFill>
                  <a:schemeClr val="tx1"/>
                </a:solidFill>
              </a:rPr>
              <a:t>Реализация простой бонусной системы. После каждой покупки, начисляется 1% бонусов от суммы покупки.</a:t>
            </a:r>
          </a:p>
          <a:p>
            <a:pPr marL="171450" indent="-171450">
              <a:buFontTx/>
              <a:buChar char="-"/>
            </a:pPr>
            <a:endParaRPr lang="ru-RU" sz="12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ru-RU" sz="1200" dirty="0" smtClean="0">
                <a:solidFill>
                  <a:schemeClr val="tx1"/>
                </a:solidFill>
              </a:rPr>
              <a:t>Реализована история заказов. После оформления доставки, вся информация отобразится в этом блоке.</a:t>
            </a:r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7621"/>
            <a:ext cx="6783993" cy="55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2221420" y="379340"/>
            <a:ext cx="4462601" cy="842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Карточка пиццы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7" y="2108628"/>
            <a:ext cx="8868871" cy="4649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5657" y="1451613"/>
            <a:ext cx="668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В карточку добавлена возможность просматривать краткую информацию по энергетической ценности пиццы, менять тип теста, размер пиццы.</a:t>
            </a:r>
            <a:endParaRPr lang="ru-RU" sz="1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326640" y="124019"/>
            <a:ext cx="4260277" cy="814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Корзина заказов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" y="1764064"/>
            <a:ext cx="6808592" cy="49037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75334" y="1764064"/>
            <a:ext cx="20958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>
                <a:solidFill>
                  <a:schemeClr val="tx1"/>
                </a:solidFill>
              </a:rPr>
              <a:t>В корзине товаров реализовано:</a:t>
            </a:r>
          </a:p>
          <a:p>
            <a:endParaRPr lang="ru-RU" sz="1200" dirty="0" smtClean="0">
              <a:solidFill>
                <a:schemeClr val="tx1"/>
              </a:solidFill>
            </a:endParaRPr>
          </a:p>
          <a:p>
            <a:r>
              <a:rPr lang="ru-RU" sz="1200" dirty="0" smtClean="0">
                <a:solidFill>
                  <a:schemeClr val="tx1"/>
                </a:solidFill>
              </a:rPr>
              <a:t>- Редактировать заказ (добавлять выбранные пиццы, удалять, очистка корзины)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ерспектива">
  <a:themeElements>
    <a:clrScheme name="Перспектива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ерспектив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462</TotalTime>
  <Words>410</Words>
  <Application>Microsoft Office PowerPoint</Application>
  <PresentationFormat>Экран (4:3)</PresentationFormat>
  <Paragraphs>94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Wingdings</vt:lpstr>
      <vt:lpstr>Roboto</vt:lpstr>
      <vt:lpstr>Перспектива</vt:lpstr>
      <vt:lpstr>ДИПЛОМНАЯ РАБОТА  Web-сайт пиццерия «Crazy Pizza»</vt:lpstr>
      <vt:lpstr>ПОСТАНОВКА ЗАДАЧИ</vt:lpstr>
      <vt:lpstr>Используемые технологии</vt:lpstr>
      <vt:lpstr>Визуализация моделей таблиц</vt:lpstr>
      <vt:lpstr>Главная страница</vt:lpstr>
      <vt:lpstr>Регистрация, авторизация</vt:lpstr>
      <vt:lpstr>Личный кабинет</vt:lpstr>
      <vt:lpstr>Карточка пиццы</vt:lpstr>
      <vt:lpstr>Корзина заказов</vt:lpstr>
      <vt:lpstr>Оформление доставки</vt:lpstr>
      <vt:lpstr>Административная панель</vt:lpstr>
      <vt:lpstr>Административная панель</vt:lpstr>
      <vt:lpstr>Публикация WEB-приложения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 Web-сайт пиццерия «Crazy Pizza»</dc:title>
  <cp:lastModifiedBy>Evgeny</cp:lastModifiedBy>
  <cp:revision>23</cp:revision>
  <dcterms:modified xsi:type="dcterms:W3CDTF">2024-11-30T11:04:01Z</dcterms:modified>
</cp:coreProperties>
</file>